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26" d="100"/>
          <a:sy n="26" d="100"/>
        </p:scale>
        <p:origin x="135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54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55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8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09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/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23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16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2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87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51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82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60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44DE8-AE3D-40A8-90B8-FB90AC599C3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66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2" y="-77376"/>
            <a:ext cx="42803763" cy="33385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64" dirty="0">
              <a:solidFill>
                <a:schemeClr val="tx1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4452" y="3927243"/>
            <a:ext cx="7939834" cy="2393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r>
              <a:rPr lang="en-US" sz="4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Partners In Health is a global health organization that works within governments’ public health infrastructure to support a full continuum of care for over 35,000 people living with HIV in Haiti, Malawi, Lesotho, Sierra Leone, and Liberia.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Partners In Health Lesotho has been supporting the Ministry of Health since 2006 in the management of MDRTB and also primary healthcare service delivery in 7 remote hard to reach areas of Lesotho. This collaboration has strengthened the health system in the country over the years.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Lesotho is facing high burden of infectious diseases including HIV, TB and others. Hepatitis B is known to be highly prevalent in regions with high burden of HIV and causes liver injuries that might worsen drug resistant TB treatment (DR TB) liver toxicity. 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Previously, there was no documented evidence of any association between HBV and HIV co-infection in Lesotho.  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Our study aims to assess HBV and HIV co-infection rate among cohort of Rifampicin Resistant Tuberculosis (RR TB) patients in Lesotho. </a:t>
            </a: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187543" y="4127122"/>
            <a:ext cx="24079200" cy="635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200"/>
              </a:spcAft>
            </a:pPr>
            <a:r>
              <a:rPr lang="en-US" sz="4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Design/Methods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 cohort of patients with RR TB enrolled in endTB observational study in Lesotho from October 2015 to September 2018 was studied. 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All patients have been screened for Hepatitis B (Hepatitis B Surface Antigen), HIV, malnutrition,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anaemia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and alcohol use at baseline and results were captured in patients files and Electronic Medical Record (EMR) system. 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We used existent aggregated and verified data to assess the proportions of Hepatitis B and other comorbidities in the cohort.</a:t>
            </a:r>
          </a:p>
          <a:p>
            <a:endParaRPr lang="es-P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624286" y="119377"/>
            <a:ext cx="33466926" cy="177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 dirty="0"/>
              <a:t>Hepatitis B co-infection in HIV-infected patients receiving Multi-drug Resistant Tuberculosis (MDRTB) treatment at Botsabelo Hospital, Lesotho.</a:t>
            </a:r>
            <a:endParaRPr lang="en-US" altLang="en-US" sz="7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192529" y="2353198"/>
            <a:ext cx="33466926" cy="31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/>
              <a:t>Authors: Lawrence Oyewusi, </a:t>
            </a:r>
            <a:r>
              <a:rPr lang="en-US" sz="3600" dirty="0" err="1"/>
              <a:t>Meseret</a:t>
            </a:r>
            <a:r>
              <a:rPr lang="en-US" sz="3600" dirty="0"/>
              <a:t> </a:t>
            </a:r>
            <a:r>
              <a:rPr lang="en-US" sz="3600" dirty="0" err="1"/>
              <a:t>Tamirat</a:t>
            </a:r>
            <a:r>
              <a:rPr lang="en-US" sz="3600" dirty="0"/>
              <a:t>, </a:t>
            </a:r>
            <a:r>
              <a:rPr lang="en-US" sz="3600" dirty="0" err="1"/>
              <a:t>Mpinda</a:t>
            </a:r>
            <a:r>
              <a:rPr lang="en-US" sz="3600" dirty="0"/>
              <a:t> Stephanie, </a:t>
            </a:r>
            <a:r>
              <a:rPr lang="en-US" sz="3600" dirty="0" err="1"/>
              <a:t>Joalane</a:t>
            </a:r>
            <a:r>
              <a:rPr lang="en-US" sz="3600" dirty="0"/>
              <a:t> </a:t>
            </a:r>
            <a:r>
              <a:rPr lang="en-US" sz="3600" dirty="0" err="1"/>
              <a:t>Makaka</a:t>
            </a:r>
            <a:r>
              <a:rPr lang="en-US" sz="3600" dirty="0"/>
              <a:t>, </a:t>
            </a:r>
            <a:r>
              <a:rPr lang="en-US" sz="3600" dirty="0" err="1"/>
              <a:t>Mabatloung</a:t>
            </a:r>
            <a:r>
              <a:rPr lang="en-US" sz="3600" dirty="0"/>
              <a:t> </a:t>
            </a:r>
            <a:r>
              <a:rPr lang="en-US" sz="3600" dirty="0" err="1"/>
              <a:t>Mofolo</a:t>
            </a:r>
            <a:r>
              <a:rPr lang="en-US" sz="3600" dirty="0"/>
              <a:t>, </a:t>
            </a:r>
            <a:r>
              <a:rPr lang="en-US" sz="3600" dirty="0" err="1"/>
              <a:t>Melino</a:t>
            </a:r>
            <a:r>
              <a:rPr lang="en-US" sz="3600" dirty="0"/>
              <a:t> </a:t>
            </a:r>
            <a:r>
              <a:rPr lang="en-US" sz="3600" dirty="0" err="1"/>
              <a:t>Ndayizigiye</a:t>
            </a:r>
            <a:r>
              <a:rPr lang="en-US" sz="3600" dirty="0"/>
              <a:t>, KJ </a:t>
            </a:r>
            <a:r>
              <a:rPr lang="en-US" sz="3600" dirty="0" err="1"/>
              <a:t>Seung</a:t>
            </a:r>
            <a:r>
              <a:rPr lang="en-US" sz="3600" dirty="0"/>
              <a:t>, Patrick </a:t>
            </a:r>
            <a:r>
              <a:rPr lang="en-US" sz="3600" dirty="0" err="1"/>
              <a:t>Nkundanyirazo</a:t>
            </a:r>
            <a:r>
              <a:rPr lang="en-US" sz="3600" dirty="0"/>
              <a:t>, David </a:t>
            </a:r>
            <a:r>
              <a:rPr lang="en-US" sz="3600" dirty="0" err="1"/>
              <a:t>Holtzman</a:t>
            </a:r>
            <a:endParaRPr lang="en-US" altLang="en-US" sz="3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" y="28863607"/>
            <a:ext cx="42803763" cy="1411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64"/>
          </a:p>
        </p:txBody>
      </p:sp>
      <p:sp>
        <p:nvSpPr>
          <p:cNvPr id="14" name="TextBox 13"/>
          <p:cNvSpPr txBox="1"/>
          <p:nvPr/>
        </p:nvSpPr>
        <p:spPr>
          <a:xfrm>
            <a:off x="275770" y="29178175"/>
            <a:ext cx="8348516" cy="82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PRESENTED AT THE 23</a:t>
            </a:r>
            <a:r>
              <a:rPr lang="en-GB" sz="2365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RD</a:t>
            </a:r>
            <a:r>
              <a:rPr lang="en-GB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 INTERNATIONAL AIDS CONFERENCE (AIDS 2020) </a:t>
            </a:r>
            <a:r>
              <a:rPr lang="es-ES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| 6-10 JULY 2020</a:t>
            </a:r>
            <a:endParaRPr lang="en-GB" sz="2365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2854" y="29111273"/>
            <a:ext cx="5430051" cy="916274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9210892" y="10991193"/>
            <a:ext cx="9131412" cy="99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Table 1a: Chronic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Hep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dirty="0"/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dirty="0"/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dirty="0"/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dirty="0"/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dirty="0"/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dirty="0"/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dirty="0"/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dirty="0"/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dirty="0"/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dirty="0"/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dirty="0"/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dirty="0"/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dirty="0"/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3719622" y="3848543"/>
            <a:ext cx="7939833" cy="2393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r>
              <a:rPr lang="en-US" sz="4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Among the 244 patients enrolled for the observational study, Hepatitis B Surface Antigen Positivity rate was 7.4% (18) and 100% (22) of patients with HB co-infection also had HIV co-infection compared to 79% without HB co-infection. Among patients with chronic hepatitis, 15 (68%) were found to be anemic. (Table 1a).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Rates of baseline liver injury were common among participants with and without HB co-infection (6% in both groups).  (Table 1a &amp; b)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However, the average baseline values of alanine aminotransferase and aspartate aminotransferase were higher among individuals with HB co-infection. 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We found a significant rate of HB co-infection among HIV positive, MDRTB patients. 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This finding confirms the need for testing HIV positive patients for Hepatitis B and the need to design an algorithm for the management of Hepatitis B Virus infection in Lesotho. 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8F4DD0-CC96-7842-9D5E-5881221EF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2" b="5422"/>
          <a:stretch/>
        </p:blipFill>
        <p:spPr>
          <a:xfrm>
            <a:off x="465428" y="413506"/>
            <a:ext cx="7261671" cy="24674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5727" y="12220532"/>
            <a:ext cx="10674020" cy="86422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892" y="12267882"/>
            <a:ext cx="10889324" cy="85948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535727" y="10908040"/>
            <a:ext cx="10451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Table 1b: Chronic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Hep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B vs Active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Hep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</a:p>
        </p:txBody>
      </p:sp>
      <p:pic>
        <p:nvPicPr>
          <p:cNvPr id="15" name="Lawrence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51880" y="21745508"/>
            <a:ext cx="1808681" cy="180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1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63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509</Words>
  <Application>Microsoft Office PowerPoint</Application>
  <PresentationFormat>Benutzerdefiniert</PresentationFormat>
  <Paragraphs>50</Paragraphs>
  <Slides>1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 Dolan</dc:creator>
  <cp:lastModifiedBy>Alexander Leb</cp:lastModifiedBy>
  <cp:revision>44</cp:revision>
  <dcterms:created xsi:type="dcterms:W3CDTF">2016-06-23T11:49:10Z</dcterms:created>
  <dcterms:modified xsi:type="dcterms:W3CDTF">2020-06-30T13:18:02Z</dcterms:modified>
</cp:coreProperties>
</file>